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4" r:id="rId10"/>
    <p:sldId id="265" r:id="rId11"/>
    <p:sldId id="266" r:id="rId12"/>
    <p:sldId id="267" r:id="rId13"/>
    <p:sldId id="263" r:id="rId14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21" autoAdjust="0"/>
  </p:normalViewPr>
  <p:slideViewPr>
    <p:cSldViewPr snapToGrid="0">
      <p:cViewPr varScale="1">
        <p:scale>
          <a:sx n="100" d="100"/>
          <a:sy n="100" d="100"/>
        </p:scale>
        <p:origin x="216" y="96"/>
      </p:cViewPr>
      <p:guideLst/>
    </p:cSldViewPr>
  </p:slideViewPr>
  <p:outlineViewPr>
    <p:cViewPr>
      <p:scale>
        <a:sx n="33" d="100"/>
        <a:sy n="33" d="100"/>
      </p:scale>
      <p:origin x="0" y="-16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B4A96-16F4-4FF0-96B2-75D57485266C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9C4AD-38D8-48C6-BE09-81C6CA0C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32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 smtClean="0"/>
              <a:t>Using</a:t>
            </a:r>
            <a:r>
              <a:rPr lang="et-EE" dirty="0" smtClean="0"/>
              <a:t> </a:t>
            </a:r>
            <a:r>
              <a:rPr lang="et-EE" dirty="0" err="1" smtClean="0"/>
              <a:t>only</a:t>
            </a:r>
            <a:r>
              <a:rPr lang="et-EE" dirty="0" smtClean="0"/>
              <a:t> </a:t>
            </a:r>
            <a:r>
              <a:rPr lang="et-EE" dirty="0" err="1" smtClean="0"/>
              <a:t>two</a:t>
            </a:r>
            <a:r>
              <a:rPr lang="et-EE" dirty="0" smtClean="0"/>
              <a:t> </a:t>
            </a:r>
            <a:r>
              <a:rPr lang="et-EE" dirty="0" err="1" smtClean="0"/>
              <a:t>features</a:t>
            </a:r>
            <a:r>
              <a:rPr lang="et-EE" dirty="0" smtClean="0"/>
              <a:t>,</a:t>
            </a:r>
            <a:r>
              <a:rPr lang="et-EE" baseline="0" dirty="0" smtClean="0"/>
              <a:t> </a:t>
            </a:r>
            <a:r>
              <a:rPr lang="et-EE" baseline="0" dirty="0" err="1" smtClean="0"/>
              <a:t>it</a:t>
            </a:r>
            <a:r>
              <a:rPr lang="et-EE" baseline="0" dirty="0" smtClean="0"/>
              <a:t> </a:t>
            </a:r>
            <a:r>
              <a:rPr lang="et-EE" baseline="0" dirty="0" err="1" smtClean="0"/>
              <a:t>is</a:t>
            </a:r>
            <a:r>
              <a:rPr lang="et-EE" baseline="0" dirty="0" smtClean="0"/>
              <a:t> </a:t>
            </a:r>
            <a:r>
              <a:rPr lang="et-EE" baseline="0" dirty="0" err="1" smtClean="0"/>
              <a:t>possible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to</a:t>
            </a:r>
            <a:r>
              <a:rPr lang="et-EE" baseline="0" dirty="0" smtClean="0"/>
              <a:t> </a:t>
            </a:r>
            <a:r>
              <a:rPr lang="et-EE" baseline="0" dirty="0" err="1" smtClean="0"/>
              <a:t>divide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these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methods</a:t>
            </a:r>
            <a:r>
              <a:rPr lang="et-EE" baseline="0" dirty="0" smtClean="0"/>
              <a:t> </a:t>
            </a:r>
            <a:r>
              <a:rPr lang="et-EE" baseline="0" dirty="0" err="1" smtClean="0"/>
              <a:t>into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three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groups</a:t>
            </a:r>
            <a:endParaRPr lang="et-EE" baseline="0" dirty="0" smtClean="0"/>
          </a:p>
          <a:p>
            <a:r>
              <a:rPr lang="et-EE" baseline="0" dirty="0" err="1" smtClean="0"/>
              <a:t>Do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they</a:t>
            </a:r>
            <a:r>
              <a:rPr lang="et-EE" baseline="0" dirty="0" smtClean="0"/>
              <a:t> </a:t>
            </a:r>
            <a:r>
              <a:rPr lang="et-EE" baseline="0" dirty="0" err="1" smtClean="0"/>
              <a:t>use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corpus</a:t>
            </a:r>
            <a:r>
              <a:rPr lang="et-EE" baseline="0" dirty="0" smtClean="0"/>
              <a:t> </a:t>
            </a:r>
            <a:r>
              <a:rPr lang="et-EE" baseline="0" dirty="0" err="1" smtClean="0"/>
              <a:t>data</a:t>
            </a:r>
            <a:r>
              <a:rPr lang="et-EE" baseline="0" dirty="0" smtClean="0"/>
              <a:t> </a:t>
            </a:r>
            <a:r>
              <a:rPr lang="et-EE" baseline="0" dirty="0" err="1" smtClean="0"/>
              <a:t>or</a:t>
            </a:r>
            <a:r>
              <a:rPr lang="et-EE" baseline="0" dirty="0" smtClean="0"/>
              <a:t> </a:t>
            </a:r>
            <a:r>
              <a:rPr lang="et-EE" baseline="0" dirty="0" err="1" smtClean="0"/>
              <a:t>lexical</a:t>
            </a:r>
            <a:r>
              <a:rPr lang="et-EE" baseline="0" dirty="0" smtClean="0"/>
              <a:t> </a:t>
            </a:r>
            <a:r>
              <a:rPr lang="et-EE" baseline="0" dirty="0" err="1" smtClean="0"/>
              <a:t>resources</a:t>
            </a:r>
            <a:r>
              <a:rPr lang="et-EE" baseline="0" dirty="0" smtClean="0"/>
              <a:t> and </a:t>
            </a:r>
            <a:r>
              <a:rPr lang="et-EE" baseline="0" dirty="0" err="1" smtClean="0"/>
              <a:t>do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consider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contents</a:t>
            </a:r>
            <a:r>
              <a:rPr lang="et-EE" baseline="0" dirty="0" smtClean="0"/>
              <a:t> of a synset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9C4AD-38D8-48C6-BE09-81C6CA0C98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20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strongest</a:t>
            </a:r>
            <a:r>
              <a:rPr lang="et-EE" baseline="0" dirty="0" smtClean="0"/>
              <a:t> </a:t>
            </a:r>
            <a:r>
              <a:rPr lang="et-EE" baseline="0" dirty="0" err="1" smtClean="0"/>
              <a:t>value</a:t>
            </a:r>
            <a:r>
              <a:rPr lang="et-EE" baseline="0" dirty="0" smtClean="0"/>
              <a:t> on </a:t>
            </a:r>
            <a:r>
              <a:rPr lang="et-EE" baseline="0" dirty="0" err="1" smtClean="0"/>
              <a:t>these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methods</a:t>
            </a:r>
            <a:r>
              <a:rPr lang="et-EE" baseline="0" dirty="0" smtClean="0"/>
              <a:t> 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9C4AD-38D8-48C6-BE09-81C6CA0C98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89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 smtClean="0"/>
              <a:t>While</a:t>
            </a:r>
            <a:r>
              <a:rPr lang="et-EE" dirty="0" smtClean="0"/>
              <a:t> </a:t>
            </a:r>
            <a:r>
              <a:rPr lang="et-EE" dirty="0" err="1" smtClean="0"/>
              <a:t>these</a:t>
            </a:r>
            <a:r>
              <a:rPr lang="et-EE" dirty="0" smtClean="0"/>
              <a:t> </a:t>
            </a:r>
            <a:r>
              <a:rPr lang="et-EE" dirty="0" err="1" smtClean="0"/>
              <a:t>substructures</a:t>
            </a:r>
            <a:r>
              <a:rPr lang="et-EE" baseline="0" dirty="0" smtClean="0"/>
              <a:t> are </a:t>
            </a:r>
            <a:r>
              <a:rPr lang="et-EE" baseline="0" dirty="0" err="1" smtClean="0"/>
              <a:t>used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to</a:t>
            </a:r>
            <a:r>
              <a:rPr lang="et-EE" baseline="0" dirty="0" smtClean="0"/>
              <a:t> </a:t>
            </a:r>
            <a:r>
              <a:rPr lang="et-EE" baseline="0" dirty="0" err="1" smtClean="0"/>
              <a:t>validate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semantic</a:t>
            </a:r>
            <a:r>
              <a:rPr lang="et-EE" baseline="0" dirty="0" smtClean="0"/>
              <a:t> </a:t>
            </a:r>
            <a:r>
              <a:rPr lang="et-EE" baseline="0" dirty="0" err="1" smtClean="0"/>
              <a:t>hierarchies</a:t>
            </a:r>
            <a:r>
              <a:rPr lang="et-EE" baseline="0" dirty="0" smtClean="0"/>
              <a:t> of wordnet, </a:t>
            </a:r>
            <a:r>
              <a:rPr lang="et-EE" baseline="0" dirty="0" err="1" smtClean="0"/>
              <a:t>we</a:t>
            </a:r>
            <a:r>
              <a:rPr lang="et-EE" baseline="0" dirty="0" smtClean="0"/>
              <a:t> </a:t>
            </a:r>
            <a:r>
              <a:rPr lang="et-EE" baseline="0" dirty="0" err="1" smtClean="0"/>
              <a:t>call</a:t>
            </a:r>
            <a:r>
              <a:rPr lang="et-EE" baseline="0" dirty="0" smtClean="0"/>
              <a:t> </a:t>
            </a:r>
            <a:r>
              <a:rPr lang="et-EE" baseline="0" dirty="0" err="1" smtClean="0"/>
              <a:t>them</a:t>
            </a:r>
            <a:r>
              <a:rPr lang="et-EE" baseline="0" dirty="0" smtClean="0"/>
              <a:t> test </a:t>
            </a:r>
            <a:r>
              <a:rPr lang="et-EE" baseline="0" dirty="0" err="1" smtClean="0"/>
              <a:t>patterns</a:t>
            </a:r>
            <a:r>
              <a:rPr lang="et-EE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70574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 smtClean="0"/>
              <a:t>Hard</a:t>
            </a:r>
            <a:r>
              <a:rPr lang="et-EE" dirty="0" smtClean="0"/>
              <a:t> </a:t>
            </a:r>
            <a:r>
              <a:rPr lang="et-EE" dirty="0" err="1" smtClean="0"/>
              <a:t>drug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in </a:t>
            </a:r>
            <a:r>
              <a:rPr lang="et-EE" dirty="0" err="1" smtClean="0"/>
              <a:t>role</a:t>
            </a:r>
            <a:r>
              <a:rPr lang="et-EE" dirty="0" smtClean="0"/>
              <a:t> of </a:t>
            </a:r>
            <a:r>
              <a:rPr lang="et-EE" dirty="0" err="1" smtClean="0"/>
              <a:t>controlled</a:t>
            </a:r>
            <a:r>
              <a:rPr lang="et-EE" baseline="0" dirty="0" smtClean="0"/>
              <a:t> </a:t>
            </a:r>
            <a:r>
              <a:rPr lang="et-EE" baseline="0" dirty="0" err="1" smtClean="0"/>
              <a:t>substance</a:t>
            </a:r>
            <a:r>
              <a:rPr lang="et-EE" baseline="0" dirty="0" smtClean="0"/>
              <a:t>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9C4AD-38D8-48C6-BE09-81C6CA0C98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2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25003-1C53-4637-BBFA-C28962736CF1}" type="slidenum">
              <a:rPr lang="et-EE" smtClean="0"/>
              <a:t>13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6892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49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34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8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9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45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4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31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5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4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6292AF3-DFFB-4D2C-9B00-A020965EF110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C3F8391-7D11-47E6-B306-175FB8C9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81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Visio_Drawing2.vsdx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Drawing3.vsd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Visio_Drawing4.vsd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1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600" b="1" dirty="0" smtClean="0"/>
              <a:t>TUNING HIERARCHIES IN </a:t>
            </a:r>
            <a:r>
              <a:rPr lang="et-EE" sz="6600" b="1" dirty="0" smtClean="0"/>
              <a:t/>
            </a:r>
            <a:br>
              <a:rPr lang="et-EE" sz="6600" b="1" dirty="0" smtClean="0"/>
            </a:br>
            <a:r>
              <a:rPr lang="de-DE" sz="6600" b="1" dirty="0" smtClean="0"/>
              <a:t>PRINCETON WORDNET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et-EE" sz="29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Ahti </a:t>
            </a:r>
            <a:r>
              <a:rPr lang="et-EE" sz="29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LohK</a:t>
            </a:r>
            <a:r>
              <a:rPr lang="et-EE" sz="29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t-EE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 </a:t>
            </a:r>
            <a:r>
              <a:rPr lang="et-EE" sz="29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Christiane</a:t>
            </a:r>
            <a:r>
              <a:rPr lang="et-EE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D. </a:t>
            </a:r>
            <a:r>
              <a:rPr lang="et-EE" sz="29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Fellbaum</a:t>
            </a:r>
            <a:r>
              <a:rPr lang="et-EE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|   Leo Võhandu</a:t>
            </a:r>
          </a:p>
          <a:p>
            <a:pPr algn="ctr">
              <a:spcBef>
                <a:spcPts val="2400"/>
              </a:spcBef>
            </a:pPr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8th MEETING OF THE </a:t>
            </a:r>
            <a:r>
              <a:rPr lang="et-E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wordnet</a:t>
            </a:r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BUCHAREST</a:t>
            </a:r>
          </a:p>
          <a:p>
            <a:pPr algn="ctr"/>
            <a:r>
              <a:rPr lang="et-E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27-30, 2016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04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Heart-shaped</a:t>
            </a:r>
            <a:r>
              <a:rPr lang="et-EE" b="1" dirty="0" smtClean="0"/>
              <a:t> </a:t>
            </a:r>
            <a:r>
              <a:rPr lang="et-EE" b="1" dirty="0" err="1" smtClean="0"/>
              <a:t>substructure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067025"/>
              </p:ext>
            </p:extLst>
          </p:nvPr>
        </p:nvGraphicFramePr>
        <p:xfrm>
          <a:off x="2957383" y="1853512"/>
          <a:ext cx="4785273" cy="4308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Visio" r:id="rId5" imgW="3628966" imgH="3267000" progId="Visio.Drawing.15">
                  <p:embed/>
                </p:oleObj>
              </mc:Choice>
              <mc:Fallback>
                <p:oleObj name="Visio" r:id="rId5" imgW="3628966" imgH="32670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383" y="1853512"/>
                        <a:ext cx="4785273" cy="43083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456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„</a:t>
            </a:r>
            <a:r>
              <a:rPr lang="et-EE" b="1" dirty="0" err="1" smtClean="0"/>
              <a:t>Compound</a:t>
            </a:r>
            <a:r>
              <a:rPr lang="et-EE" b="1" dirty="0" smtClean="0"/>
              <a:t>“ </a:t>
            </a:r>
            <a:r>
              <a:rPr lang="et-EE" b="1" dirty="0" err="1" smtClean="0"/>
              <a:t>pattern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444962"/>
              </p:ext>
            </p:extLst>
          </p:nvPr>
        </p:nvGraphicFramePr>
        <p:xfrm>
          <a:off x="3476367" y="1988750"/>
          <a:ext cx="3805882" cy="4289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Visio" r:id="rId4" imgW="3809955" imgH="4286250" progId="Visio.Drawing.15">
                  <p:embed/>
                </p:oleObj>
              </mc:Choice>
              <mc:Fallback>
                <p:oleObj name="Visio" r:id="rId4" imgW="3809955" imgH="428625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367" y="1988750"/>
                        <a:ext cx="3805882" cy="42897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191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Connected</a:t>
            </a:r>
            <a:r>
              <a:rPr lang="et-EE" b="1" dirty="0" smtClean="0"/>
              <a:t> roots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023939"/>
              </p:ext>
            </p:extLst>
          </p:nvPr>
        </p:nvGraphicFramePr>
        <p:xfrm>
          <a:off x="2940908" y="1935892"/>
          <a:ext cx="6739328" cy="368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Visio" r:id="rId4" imgW="4000399" imgH="2181330" progId="Visio.Drawing.15">
                  <p:embed/>
                </p:oleObj>
              </mc:Choice>
              <mc:Fallback>
                <p:oleObj name="Visio" r:id="rId4" imgW="4000399" imgH="218133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908" y="1935892"/>
                        <a:ext cx="6739328" cy="3682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94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Wordnets in </a:t>
            </a:r>
            <a:r>
              <a:rPr lang="en-US" b="1" dirty="0" smtClean="0"/>
              <a:t>comparison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771095"/>
              </p:ext>
            </p:extLst>
          </p:nvPr>
        </p:nvGraphicFramePr>
        <p:xfrm>
          <a:off x="838202" y="1835149"/>
          <a:ext cx="10991847" cy="441096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103561"/>
                <a:gridCol w="557987"/>
                <a:gridCol w="557987"/>
                <a:gridCol w="1085937"/>
                <a:gridCol w="855977"/>
                <a:gridCol w="855977"/>
                <a:gridCol w="855977"/>
                <a:gridCol w="855977"/>
                <a:gridCol w="855977"/>
                <a:gridCol w="855977"/>
                <a:gridCol w="1550513"/>
              </a:tblGrid>
              <a:tr h="1394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Wordnet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Noun roots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Verb roots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Multiple</a:t>
                      </a:r>
                      <a:endParaRPr lang="et-EE" sz="2000" b="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inheritance </a:t>
                      </a:r>
                      <a:endParaRPr lang="et-EE" sz="2000" b="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cases</a:t>
                      </a:r>
                      <a:endParaRPr lang="et-EE" sz="2000" b="0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Short cuts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Rings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Synset with </a:t>
                      </a:r>
                      <a:endParaRPr lang="et-EE" sz="2000" b="0" i="1" dirty="0" smtClean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i="1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many</a:t>
                      </a:r>
                      <a:r>
                        <a:rPr lang="et-EE" sz="2000" b="0" i="1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roots</a:t>
                      </a:r>
                      <a:endParaRPr lang="et-EE" sz="2000" b="0" i="1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Heart-shaped substructure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Dense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component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„Compound“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pattern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The largest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ysClr val="windowText" lastClr="000000"/>
                          </a:solidFill>
                          <a:effectLst/>
                        </a:rPr>
                        <a:t>closed </a:t>
                      </a:r>
                      <a:endParaRPr lang="et-EE" sz="2000" b="0" i="1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subsets</a:t>
                      </a:r>
                      <a:endParaRPr lang="et-EE" sz="2000" b="0" i="1" dirty="0">
                        <a:solidFill>
                          <a:sysClr val="windowText" lastClr="000000"/>
                        </a:solidFill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</a:tr>
              <a:tr h="47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50" b="0" noProof="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Princeton</a:t>
                      </a:r>
                      <a:r>
                        <a:rPr lang="et-EE" sz="1850" b="0" baseline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t-EE" sz="1850" b="0" baseline="0" noProof="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WordNet</a:t>
                      </a:r>
                      <a:endParaRPr lang="et-EE" sz="1850" b="0" baseline="0" noProof="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50" b="0" baseline="0" noProof="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Version</a:t>
                      </a:r>
                      <a:r>
                        <a:rPr lang="et-EE" sz="1850" b="0" baseline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3.0</a:t>
                      </a:r>
                      <a:endParaRPr lang="en-US" sz="1850" b="0" noProof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334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1,453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40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2,991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18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>
                          <a:effectLst/>
                        </a:rPr>
                        <a:t>155</a:t>
                      </a:r>
                      <a:endParaRPr lang="et-EE" sz="2000" b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>
                          <a:effectLst/>
                        </a:rPr>
                        <a:t>115</a:t>
                      </a:r>
                      <a:endParaRPr lang="et-EE" sz="2000" b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358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</a:rPr>
                        <a:t>1,333×167</a:t>
                      </a:r>
                      <a:endParaRPr lang="et-EE" sz="2000" b="0" dirty="0">
                        <a:effectLst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Finnish Wordnet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Version 2.0</a:t>
                      </a:r>
                      <a:endParaRPr lang="en-US" sz="1850" b="0" noProof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>
                          <a:effectLst/>
                        </a:rPr>
                        <a:t>12</a:t>
                      </a:r>
                      <a:endParaRPr lang="et-EE" sz="2000" b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334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1,453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40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2,991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18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155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115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394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</a:rPr>
                        <a:t>1,334×167</a:t>
                      </a:r>
                      <a:endParaRPr lang="et-EE" sz="2000" b="0" dirty="0">
                        <a:effectLst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Cornetto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Version 2.0</a:t>
                      </a:r>
                      <a:endParaRPr lang="en-US" sz="1850" b="0" noProof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2,438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351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5,309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62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1,226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217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549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</a:rPr>
                        <a:t>11,032×589</a:t>
                      </a:r>
                      <a:endParaRPr lang="et-EE" sz="2000" b="0" dirty="0">
                        <a:effectLst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Polish</a:t>
                      </a:r>
                      <a:r>
                        <a:rPr lang="en-US" sz="1850" b="0" baseline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 Wordnet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0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</a:rPr>
                        <a:t>Version 2.0</a:t>
                      </a:r>
                      <a:endParaRPr lang="en-US" sz="1850" b="0" noProof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637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42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10,942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553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57,887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00" b="0" dirty="0">
                          <a:effectLst/>
                        </a:rPr>
                        <a:t>205,254</a:t>
                      </a:r>
                      <a:endParaRPr lang="et-EE" sz="18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5,037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778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</a:rPr>
                        <a:t>541</a:t>
                      </a:r>
                      <a:endParaRPr lang="et-EE" sz="2000" b="0" dirty="0">
                        <a:effectLst/>
                        <a:latin typeface="Iskoola Pota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</a:rPr>
                        <a:t>30,794×4,683</a:t>
                      </a: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79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185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Estonian Wordnet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50" b="1" noProof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Version</a:t>
                      </a:r>
                      <a:r>
                        <a:rPr lang="et-EE" sz="1850" b="1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70</a:t>
                      </a:r>
                      <a:endParaRPr lang="et-EE" sz="185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4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t-EE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000" b="0" dirty="0" smtClean="0">
                          <a:effectLst/>
                          <a:latin typeface="+mn-lt"/>
                        </a:rPr>
                        <a:t>123x4</a:t>
                      </a:r>
                    </a:p>
                  </a:txBody>
                  <a:tcPr marL="34598" marR="345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075054" y="289378"/>
            <a:ext cx="2743200" cy="365125"/>
          </a:xfrm>
        </p:spPr>
        <p:txBody>
          <a:bodyPr/>
          <a:lstStyle/>
          <a:p>
            <a:fld id="{14F179B7-69A7-40E1-B4BE-E583F7D3FC5E}" type="slidenum">
              <a:rPr lang="et-EE" sz="2000" smtClean="0"/>
              <a:t>13</a:t>
            </a:fld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32606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t-EE" sz="2400" dirty="0" smtClean="0"/>
              <a:t>A </a:t>
            </a:r>
            <a:r>
              <a:rPr lang="et-EE" sz="2400" dirty="0" err="1" smtClean="0"/>
              <a:t>classified</a:t>
            </a:r>
            <a:r>
              <a:rPr lang="et-EE" sz="2400" dirty="0" smtClean="0"/>
              <a:t> </a:t>
            </a:r>
            <a:r>
              <a:rPr lang="et-EE" sz="2400" dirty="0" err="1" smtClean="0"/>
              <a:t>overview</a:t>
            </a:r>
            <a:r>
              <a:rPr lang="et-EE" sz="2400" dirty="0" smtClean="0"/>
              <a:t> of </a:t>
            </a:r>
            <a:r>
              <a:rPr lang="et-EE" sz="2400" dirty="0" err="1" smtClean="0"/>
              <a:t>the</a:t>
            </a:r>
            <a:r>
              <a:rPr lang="et-EE" sz="2400" dirty="0" smtClean="0"/>
              <a:t> </a:t>
            </a:r>
            <a:r>
              <a:rPr lang="en-GB" sz="2400" dirty="0" smtClean="0"/>
              <a:t>methods to validate wordnet hierarchies</a:t>
            </a:r>
            <a:endParaRPr lang="et-EE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sz="2600" dirty="0" smtClean="0"/>
              <a:t>Graph-based methods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200" dirty="0" smtClean="0"/>
              <a:t>The advantages of graph-based methods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200" dirty="0" smtClean="0"/>
              <a:t>What kind of them are applied to Princeton WordNet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200" dirty="0" smtClean="0"/>
              <a:t>Some new patterns and their examples</a:t>
            </a:r>
            <a:endParaRPr lang="et-EE" sz="2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GB" sz="2400" dirty="0" smtClean="0"/>
              <a:t>Does</a:t>
            </a:r>
            <a:r>
              <a:rPr lang="et-EE" sz="2400" dirty="0" smtClean="0"/>
              <a:t> </a:t>
            </a:r>
            <a:r>
              <a:rPr lang="en-GB" sz="2400" dirty="0" smtClean="0"/>
              <a:t>it</a:t>
            </a:r>
            <a:r>
              <a:rPr lang="et-EE" sz="2400" dirty="0" smtClean="0"/>
              <a:t> </a:t>
            </a:r>
            <a:r>
              <a:rPr lang="en-GB" sz="2400" dirty="0" smtClean="0"/>
              <a:t>make sense to apply graph-based method on other wordnets</a:t>
            </a:r>
            <a:r>
              <a:rPr lang="et-EE" sz="2400" dirty="0" smtClean="0"/>
              <a:t>?</a:t>
            </a:r>
            <a:endParaRPr lang="en-GB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Summary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200" dirty="0" smtClean="0"/>
              <a:t>Encouragement to wordnet developers to use these methods</a:t>
            </a:r>
            <a:endParaRPr lang="et-EE" sz="2200" dirty="0" smtClean="0"/>
          </a:p>
          <a:p>
            <a:pPr marL="0" indent="0">
              <a:buNone/>
            </a:pPr>
            <a:endParaRPr lang="et-EE" sz="2400" dirty="0" smtClean="0"/>
          </a:p>
        </p:txBody>
      </p:sp>
    </p:spTree>
    <p:extLst>
      <p:ext uri="{BB962C8B-B14F-4D97-AF65-F5344CB8AC3E}">
        <p14:creationId xmlns:p14="http://schemas.microsoft.com/office/powerpoint/2010/main" val="104634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What</a:t>
            </a:r>
            <a:r>
              <a:rPr lang="et-EE" b="1" dirty="0" smtClean="0"/>
              <a:t> </a:t>
            </a:r>
            <a:r>
              <a:rPr lang="et-EE" b="1" dirty="0" err="1" smtClean="0"/>
              <a:t>kind</a:t>
            </a:r>
            <a:r>
              <a:rPr lang="et-EE" b="1" dirty="0" smtClean="0"/>
              <a:t> of </a:t>
            </a:r>
            <a:r>
              <a:rPr lang="et-EE" b="1" dirty="0" err="1" smtClean="0"/>
              <a:t>methods</a:t>
            </a:r>
            <a:r>
              <a:rPr lang="et-EE" b="1" dirty="0" smtClean="0"/>
              <a:t> </a:t>
            </a:r>
            <a:r>
              <a:rPr lang="et-EE" b="1" dirty="0" err="1" smtClean="0"/>
              <a:t>different</a:t>
            </a:r>
            <a:r>
              <a:rPr lang="et-EE" b="1" dirty="0" smtClean="0"/>
              <a:t> </a:t>
            </a:r>
            <a:r>
              <a:rPr lang="et-EE" b="1" dirty="0" err="1" smtClean="0"/>
              <a:t>developers</a:t>
            </a:r>
            <a:r>
              <a:rPr lang="et-EE" b="1" dirty="0" smtClean="0"/>
              <a:t> </a:t>
            </a:r>
            <a:r>
              <a:rPr lang="et-EE" b="1" dirty="0" err="1" smtClean="0"/>
              <a:t>have</a:t>
            </a:r>
            <a:r>
              <a:rPr lang="et-EE" b="1" dirty="0" smtClean="0"/>
              <a:t> </a:t>
            </a:r>
            <a:r>
              <a:rPr lang="et-EE" b="1" dirty="0" err="1" smtClean="0"/>
              <a:t>used</a:t>
            </a:r>
            <a:r>
              <a:rPr lang="et-EE" b="1" dirty="0"/>
              <a:t>?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757451"/>
              </p:ext>
            </p:extLst>
          </p:nvPr>
        </p:nvGraphicFramePr>
        <p:xfrm>
          <a:off x="1096963" y="1846263"/>
          <a:ext cx="10023620" cy="32918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710055"/>
                <a:gridCol w="2710055"/>
                <a:gridCol w="2710055"/>
                <a:gridCol w="18934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err="1" smtClean="0"/>
                        <a:t>Group</a:t>
                      </a:r>
                      <a:r>
                        <a:rPr lang="et-EE" sz="2400" dirty="0" smtClean="0"/>
                        <a:t> of </a:t>
                      </a:r>
                      <a:r>
                        <a:rPr lang="et-EE" sz="2400" dirty="0" err="1" smtClean="0"/>
                        <a:t>methods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err="1" smtClean="0"/>
                        <a:t>Use</a:t>
                      </a:r>
                      <a:r>
                        <a:rPr lang="et-EE" sz="2400" dirty="0" smtClean="0"/>
                        <a:t> of </a:t>
                      </a:r>
                      <a:r>
                        <a:rPr lang="et-EE" sz="2400" dirty="0" err="1" smtClean="0"/>
                        <a:t>corpus</a:t>
                      </a:r>
                      <a:r>
                        <a:rPr lang="et-EE" sz="2400" dirty="0" smtClean="0"/>
                        <a:t> </a:t>
                      </a:r>
                      <a:r>
                        <a:rPr lang="et-EE" sz="2400" dirty="0" err="1" smtClean="0"/>
                        <a:t>data</a:t>
                      </a:r>
                      <a:r>
                        <a:rPr lang="et-EE" sz="2400" dirty="0" smtClean="0"/>
                        <a:t>,</a:t>
                      </a:r>
                      <a:r>
                        <a:rPr lang="et-EE" sz="2400" baseline="0" dirty="0" smtClean="0"/>
                        <a:t> </a:t>
                      </a:r>
                      <a:r>
                        <a:rPr lang="et-EE" sz="2400" baseline="0" dirty="0" err="1" smtClean="0"/>
                        <a:t>lexical</a:t>
                      </a:r>
                      <a:r>
                        <a:rPr lang="et-EE" sz="2400" baseline="0" dirty="0" smtClean="0"/>
                        <a:t> </a:t>
                      </a:r>
                      <a:r>
                        <a:rPr lang="et-EE" sz="2400" baseline="0" dirty="0" err="1" smtClean="0"/>
                        <a:t>resources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err="1" smtClean="0"/>
                        <a:t>Use</a:t>
                      </a:r>
                      <a:r>
                        <a:rPr lang="et-EE" sz="2400" dirty="0" smtClean="0"/>
                        <a:t> </a:t>
                      </a:r>
                      <a:r>
                        <a:rPr lang="et-EE" sz="2400" dirty="0" err="1" smtClean="0"/>
                        <a:t>the</a:t>
                      </a:r>
                      <a:r>
                        <a:rPr lang="et-EE" sz="2400" dirty="0" smtClean="0"/>
                        <a:t> </a:t>
                      </a:r>
                      <a:r>
                        <a:rPr lang="et-EE" sz="2400" dirty="0" err="1" smtClean="0"/>
                        <a:t>contents</a:t>
                      </a:r>
                      <a:r>
                        <a:rPr lang="et-EE" sz="2400" dirty="0" smtClean="0"/>
                        <a:t> of</a:t>
                      </a:r>
                      <a:r>
                        <a:rPr lang="et-EE" sz="2400" baseline="0" dirty="0" smtClean="0"/>
                        <a:t> a </a:t>
                      </a:r>
                      <a:r>
                        <a:rPr lang="et-EE" sz="2400" baseline="0" dirty="0" err="1" smtClean="0"/>
                        <a:t>synset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noProof="0" dirty="0" smtClean="0">
                          <a:solidFill>
                            <a:sysClr val="windowText" lastClr="000000"/>
                          </a:solidFill>
                        </a:rPr>
                        <a:t>Popularity</a:t>
                      </a:r>
                      <a:endParaRPr lang="en-GB" sz="24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sz="2400" dirty="0" err="1" smtClean="0"/>
                        <a:t>Corpus-based</a:t>
                      </a:r>
                      <a:r>
                        <a:rPr lang="et-EE" sz="2400" dirty="0" smtClean="0"/>
                        <a:t> </a:t>
                      </a:r>
                      <a:r>
                        <a:rPr lang="et-EE" sz="2400" dirty="0" err="1" smtClean="0"/>
                        <a:t>methods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+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+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baseline="0" dirty="0" err="1" smtClean="0"/>
                        <a:t>High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sz="2400" dirty="0" err="1" smtClean="0"/>
                        <a:t>Rule-based</a:t>
                      </a:r>
                      <a:r>
                        <a:rPr lang="et-EE" sz="2400" dirty="0" smtClean="0"/>
                        <a:t> </a:t>
                      </a:r>
                      <a:r>
                        <a:rPr lang="et-EE" sz="2400" dirty="0" err="1" smtClean="0"/>
                        <a:t>methods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–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+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err="1" smtClean="0"/>
                        <a:t>Medium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sz="2400" dirty="0" err="1" smtClean="0"/>
                        <a:t>Graph-based</a:t>
                      </a:r>
                      <a:r>
                        <a:rPr lang="et-EE" sz="2400" dirty="0" smtClean="0"/>
                        <a:t> </a:t>
                      </a:r>
                      <a:r>
                        <a:rPr lang="et-EE" sz="2400" dirty="0" err="1" smtClean="0"/>
                        <a:t>methods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–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–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err="1" smtClean="0"/>
                        <a:t>Low</a:t>
                      </a:r>
                      <a:r>
                        <a:rPr lang="et-EE" sz="2400" dirty="0" smtClean="0"/>
                        <a:t> (</a:t>
                      </a:r>
                      <a:r>
                        <a:rPr lang="et-EE" sz="2400" dirty="0" err="1" smtClean="0"/>
                        <a:t>yet</a:t>
                      </a:r>
                      <a:r>
                        <a:rPr lang="et-EE" sz="2400" dirty="0" smtClean="0"/>
                        <a:t>!)</a:t>
                      </a:r>
                      <a:endParaRPr lang="en-US" sz="24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09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Corpus-based</a:t>
            </a:r>
            <a:r>
              <a:rPr lang="et-EE" b="1" dirty="0" smtClean="0"/>
              <a:t> </a:t>
            </a:r>
            <a:r>
              <a:rPr lang="et-EE" b="1" dirty="0" err="1" smtClean="0"/>
              <a:t>methods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Different </a:t>
            </a:r>
            <a:r>
              <a:rPr lang="en-US" sz="2800" dirty="0"/>
              <a:t>techniques for extracting the relevant information have been applied. </a:t>
            </a:r>
            <a:endParaRPr lang="et-EE" sz="2800" dirty="0" smtClean="0"/>
          </a:p>
          <a:p>
            <a:r>
              <a:rPr lang="en-US" sz="2800" dirty="0" smtClean="0"/>
              <a:t>Some </a:t>
            </a:r>
            <a:r>
              <a:rPr lang="en-US" sz="2800" dirty="0"/>
              <a:t>of the well-known approaches include: </a:t>
            </a:r>
            <a:endParaRPr lang="et-EE" sz="2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 smtClean="0"/>
              <a:t>Lexico-syntactic patterns</a:t>
            </a:r>
            <a:r>
              <a:rPr lang="et-EE" sz="2400" dirty="0" smtClean="0"/>
              <a:t> </a:t>
            </a:r>
            <a:r>
              <a:rPr lang="en-US" sz="2400" dirty="0"/>
              <a:t>(Hearst, 1992), (Nadig et al., 2008)</a:t>
            </a:r>
            <a:endParaRPr lang="et-EE" sz="24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 smtClean="0"/>
              <a:t>Similarity measurements</a:t>
            </a:r>
            <a:r>
              <a:rPr lang="et-EE" sz="2400" dirty="0" smtClean="0"/>
              <a:t> </a:t>
            </a:r>
            <a:r>
              <a:rPr lang="en-US" sz="2400" dirty="0"/>
              <a:t>(Sagot and Fišer, 2012</a:t>
            </a:r>
            <a:r>
              <a:rPr lang="en-US" sz="2400" dirty="0" smtClean="0"/>
              <a:t>)</a:t>
            </a:r>
            <a:endParaRPr lang="et-EE" sz="24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 smtClean="0"/>
              <a:t>Mapping and comparing to wordnet</a:t>
            </a:r>
            <a:r>
              <a:rPr lang="et-EE" sz="2400" dirty="0" smtClean="0"/>
              <a:t> </a:t>
            </a:r>
            <a:r>
              <a:rPr lang="en-US" sz="2400" dirty="0"/>
              <a:t>(Pedersen et al., others, 2013)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 smtClean="0"/>
              <a:t>Applying wordnet in NLP tasks</a:t>
            </a:r>
            <a:r>
              <a:rPr lang="et-EE" sz="2400" dirty="0" smtClean="0"/>
              <a:t> </a:t>
            </a:r>
            <a:r>
              <a:rPr lang="en-US" sz="2400" dirty="0"/>
              <a:t>(Saito et al., 2002</a:t>
            </a:r>
            <a:r>
              <a:rPr lang="en-US" sz="2400" dirty="0" smtClean="0"/>
              <a:t>)</a:t>
            </a:r>
            <a:endParaRPr lang="et-EE" sz="24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358971"/>
              </p:ext>
            </p:extLst>
          </p:nvPr>
        </p:nvGraphicFramePr>
        <p:xfrm>
          <a:off x="6845643" y="140042"/>
          <a:ext cx="4975657" cy="156747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16867"/>
                <a:gridCol w="1173639"/>
                <a:gridCol w="1345253"/>
                <a:gridCol w="939898"/>
              </a:tblGrid>
              <a:tr h="730000">
                <a:tc>
                  <a:txBody>
                    <a:bodyPr/>
                    <a:lstStyle/>
                    <a:p>
                      <a:pPr algn="ctr"/>
                      <a:r>
                        <a:rPr lang="et-EE" sz="1200" dirty="0" err="1" smtClean="0"/>
                        <a:t>Group</a:t>
                      </a:r>
                      <a:r>
                        <a:rPr lang="et-EE" sz="1200" dirty="0" smtClean="0"/>
                        <a:t> of </a:t>
                      </a:r>
                      <a:r>
                        <a:rPr lang="et-EE" sz="1200" dirty="0" err="1" smtClean="0"/>
                        <a:t>methods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dirty="0" err="1" smtClean="0"/>
                        <a:t>Use</a:t>
                      </a:r>
                      <a:r>
                        <a:rPr lang="et-EE" sz="1200" dirty="0" smtClean="0"/>
                        <a:t> of </a:t>
                      </a:r>
                      <a:r>
                        <a:rPr lang="et-EE" sz="1200" dirty="0" err="1" smtClean="0"/>
                        <a:t>corpus</a:t>
                      </a:r>
                      <a:r>
                        <a:rPr lang="et-EE" sz="1200" dirty="0" smtClean="0"/>
                        <a:t> </a:t>
                      </a:r>
                      <a:r>
                        <a:rPr lang="et-EE" sz="1200" dirty="0" err="1" smtClean="0"/>
                        <a:t>data</a:t>
                      </a:r>
                      <a:r>
                        <a:rPr lang="et-EE" sz="1200" dirty="0" smtClean="0"/>
                        <a:t>,</a:t>
                      </a:r>
                      <a:r>
                        <a:rPr lang="et-EE" sz="1200" baseline="0" dirty="0" smtClean="0"/>
                        <a:t> </a:t>
                      </a:r>
                      <a:r>
                        <a:rPr lang="et-EE" sz="1200" baseline="0" dirty="0" err="1" smtClean="0"/>
                        <a:t>lexical</a:t>
                      </a:r>
                      <a:r>
                        <a:rPr lang="et-EE" sz="1200" baseline="0" dirty="0" smtClean="0"/>
                        <a:t> </a:t>
                      </a:r>
                      <a:r>
                        <a:rPr lang="et-EE" sz="1200" baseline="0" dirty="0" err="1" smtClean="0"/>
                        <a:t>resources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dirty="0" err="1" smtClean="0"/>
                        <a:t>Use</a:t>
                      </a:r>
                      <a:r>
                        <a:rPr lang="et-EE" sz="1200" dirty="0" smtClean="0"/>
                        <a:t> </a:t>
                      </a:r>
                      <a:r>
                        <a:rPr lang="et-EE" sz="1200" dirty="0" err="1" smtClean="0"/>
                        <a:t>the</a:t>
                      </a:r>
                      <a:r>
                        <a:rPr lang="et-EE" sz="1200" dirty="0" smtClean="0"/>
                        <a:t> </a:t>
                      </a:r>
                      <a:r>
                        <a:rPr lang="et-EE" sz="1200" dirty="0" err="1" smtClean="0"/>
                        <a:t>contents</a:t>
                      </a:r>
                      <a:r>
                        <a:rPr lang="et-EE" sz="1200" dirty="0" smtClean="0"/>
                        <a:t> of</a:t>
                      </a:r>
                      <a:r>
                        <a:rPr lang="et-EE" sz="1200" baseline="0" dirty="0" smtClean="0"/>
                        <a:t> a </a:t>
                      </a:r>
                      <a:r>
                        <a:rPr lang="et-EE" sz="1200" baseline="0" dirty="0" err="1" smtClean="0"/>
                        <a:t>synset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>
                          <a:solidFill>
                            <a:sysClr val="windowText" lastClr="000000"/>
                          </a:solidFill>
                        </a:rPr>
                        <a:t>Popularity</a:t>
                      </a:r>
                      <a:endParaRPr lang="en-GB" sz="12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60435">
                <a:tc>
                  <a:txBody>
                    <a:bodyPr/>
                    <a:lstStyle/>
                    <a:p>
                      <a:r>
                        <a:rPr lang="et-EE" sz="1200" b="1" dirty="0" err="1" smtClean="0">
                          <a:solidFill>
                            <a:srgbClr val="FF0000"/>
                          </a:solidFill>
                        </a:rPr>
                        <a:t>Corpus-based</a:t>
                      </a:r>
                      <a:r>
                        <a:rPr lang="et-EE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t-EE" sz="1200" b="1" dirty="0" err="1" smtClean="0">
                          <a:solidFill>
                            <a:srgbClr val="FF0000"/>
                          </a:solidFill>
                        </a:rPr>
                        <a:t>meth</a:t>
                      </a:r>
                      <a:r>
                        <a:rPr lang="et-EE" sz="12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b="1" baseline="0" dirty="0" err="1" smtClean="0">
                          <a:solidFill>
                            <a:srgbClr val="FF0000"/>
                          </a:solidFill>
                        </a:rPr>
                        <a:t>High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5966">
                <a:tc>
                  <a:txBody>
                    <a:bodyPr/>
                    <a:lstStyle/>
                    <a:p>
                      <a:r>
                        <a:rPr lang="et-EE" sz="1100" dirty="0" err="1" smtClean="0"/>
                        <a:t>Rule-based</a:t>
                      </a:r>
                      <a:r>
                        <a:rPr lang="et-EE" sz="1100" baseline="0" dirty="0" smtClean="0"/>
                        <a:t> </a:t>
                      </a:r>
                      <a:r>
                        <a:rPr lang="et-EE" sz="1100" baseline="0" dirty="0" err="1" smtClean="0"/>
                        <a:t>meth</a:t>
                      </a:r>
                      <a:r>
                        <a:rPr lang="et-EE" sz="1100" baseline="0" dirty="0" smtClean="0"/>
                        <a:t>.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dirty="0" smtClean="0"/>
                        <a:t>–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dirty="0" smtClean="0"/>
                        <a:t>+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dirty="0" err="1" smtClean="0"/>
                        <a:t>Medium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076">
                <a:tc>
                  <a:txBody>
                    <a:bodyPr/>
                    <a:lstStyle/>
                    <a:p>
                      <a:r>
                        <a:rPr lang="et-EE" sz="1100" dirty="0" err="1" smtClean="0"/>
                        <a:t>Graph-based</a:t>
                      </a:r>
                      <a:r>
                        <a:rPr lang="et-EE" sz="1100" dirty="0" smtClean="0"/>
                        <a:t> </a:t>
                      </a:r>
                      <a:r>
                        <a:rPr lang="et-EE" sz="1100" dirty="0" err="1" smtClean="0"/>
                        <a:t>meth</a:t>
                      </a:r>
                      <a:r>
                        <a:rPr lang="et-EE" sz="1100" dirty="0" smtClean="0"/>
                        <a:t>.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dirty="0" smtClean="0"/>
                        <a:t>–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dirty="0" smtClean="0"/>
                        <a:t>–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dirty="0" err="1" smtClean="0"/>
                        <a:t>Low</a:t>
                      </a:r>
                      <a:r>
                        <a:rPr lang="et-EE" sz="1100" dirty="0" smtClean="0"/>
                        <a:t> (</a:t>
                      </a:r>
                      <a:r>
                        <a:rPr lang="et-EE" sz="1100" dirty="0" err="1" smtClean="0"/>
                        <a:t>yet</a:t>
                      </a:r>
                      <a:r>
                        <a:rPr lang="et-EE" sz="1100" dirty="0" smtClean="0"/>
                        <a:t>!)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49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Rule-based</a:t>
            </a:r>
            <a:r>
              <a:rPr lang="et-EE" b="1" dirty="0" smtClean="0"/>
              <a:t> </a:t>
            </a:r>
            <a:r>
              <a:rPr lang="et-EE" b="1" dirty="0" err="1" smtClean="0"/>
              <a:t>methods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96448"/>
          </a:xfrm>
        </p:spPr>
        <p:txBody>
          <a:bodyPr>
            <a:normAutofit fontScale="70000" lnSpcReduction="20000"/>
          </a:bodyPr>
          <a:lstStyle/>
          <a:p>
            <a:r>
              <a:rPr lang="en-US" sz="3300" dirty="0"/>
              <a:t>These methods for validating hierarchies rely on lexical relations (word-word), semantic relations (concept-concept) and the rules among them. This includes the rules applied to the construction of WordNet (</a:t>
            </a:r>
            <a:r>
              <a:rPr lang="en-US" sz="3300" dirty="0" err="1"/>
              <a:t>Fellbaum</a:t>
            </a:r>
            <a:r>
              <a:rPr lang="en-US" sz="3300" dirty="0"/>
              <a:t>, 1998), and additional rules, such as the following: </a:t>
            </a:r>
            <a:endParaRPr lang="et-EE" sz="3300" dirty="0" smtClean="0"/>
          </a:p>
          <a:p>
            <a:pPr marL="91440" lvl="1" indent="-91440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3100" dirty="0"/>
              <a:t>Metaproperties (rigidity, identity, unity and dependence) described in ontology construction (</a:t>
            </a:r>
            <a:r>
              <a:rPr lang="en-US" sz="3100" dirty="0" err="1"/>
              <a:t>Guarino</a:t>
            </a:r>
            <a:r>
              <a:rPr lang="en-US" sz="3100" dirty="0"/>
              <a:t> and Welty, 2002)</a:t>
            </a:r>
            <a:endParaRPr lang="et-EE" sz="3100" dirty="0"/>
          </a:p>
          <a:p>
            <a:pPr marL="91440" lvl="1" indent="-91440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3100" dirty="0"/>
              <a:t>Top Ontology concepts or “unique beginners</a:t>
            </a:r>
            <a:r>
              <a:rPr lang="en-US" sz="3100" dirty="0" smtClean="0"/>
              <a:t>”</a:t>
            </a:r>
            <a:r>
              <a:rPr lang="et-EE" sz="3100" dirty="0" smtClean="0"/>
              <a:t> </a:t>
            </a:r>
            <a:r>
              <a:rPr lang="en-US" sz="3100" dirty="0"/>
              <a:t>(</a:t>
            </a:r>
            <a:r>
              <a:rPr lang="en-US" sz="3100" dirty="0" err="1"/>
              <a:t>Atserias</a:t>
            </a:r>
            <a:r>
              <a:rPr lang="en-US" sz="3100" dirty="0"/>
              <a:t> et al., 2005; Miller, 1998)</a:t>
            </a:r>
            <a:endParaRPr lang="et-EE" sz="3100" dirty="0"/>
          </a:p>
          <a:p>
            <a:pPr marL="91440" lvl="1" indent="-91440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3100" dirty="0"/>
              <a:t> Specific rules for particular error </a:t>
            </a:r>
            <a:r>
              <a:rPr lang="en-US" sz="3100" dirty="0" smtClean="0"/>
              <a:t>detections</a:t>
            </a:r>
            <a:r>
              <a:rPr lang="et-EE" sz="3100" dirty="0" smtClean="0"/>
              <a:t> </a:t>
            </a:r>
            <a:r>
              <a:rPr lang="en-US" sz="3100" dirty="0"/>
              <a:t>(Gupta, 2002; Nadig et al., 2008)</a:t>
            </a:r>
            <a:r>
              <a:rPr lang="et-EE" sz="3100" dirty="0" smtClean="0"/>
              <a:t>. </a:t>
            </a:r>
            <a:r>
              <a:rPr lang="en-US" sz="3100" dirty="0"/>
              <a:t>For instance, a rule proposed by (</a:t>
            </a:r>
            <a:r>
              <a:rPr lang="en-US" sz="3100" dirty="0" err="1"/>
              <a:t>Nadig</a:t>
            </a:r>
            <a:r>
              <a:rPr lang="en-US" sz="3100" dirty="0"/>
              <a:t> et al., 2008):</a:t>
            </a:r>
            <a:r>
              <a:rPr lang="en-US" sz="3100" i="1" dirty="0"/>
              <a:t>“If one term of a </a:t>
            </a:r>
            <a:r>
              <a:rPr lang="en-US" sz="3100" i="1" dirty="0" err="1"/>
              <a:t>synset</a:t>
            </a:r>
            <a:r>
              <a:rPr lang="en-US" sz="3100" i="1" dirty="0"/>
              <a:t> X is a proper suffix of a term in a </a:t>
            </a:r>
            <a:r>
              <a:rPr lang="en-US" sz="3100" i="1" dirty="0" err="1"/>
              <a:t>synset</a:t>
            </a:r>
            <a:r>
              <a:rPr lang="en-US" sz="3100" i="1" dirty="0"/>
              <a:t> Y, X is a hypernym of Y” </a:t>
            </a:r>
          </a:p>
          <a:p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136310"/>
              </p:ext>
            </p:extLst>
          </p:nvPr>
        </p:nvGraphicFramePr>
        <p:xfrm>
          <a:off x="6845643" y="140042"/>
          <a:ext cx="4975657" cy="156747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16867"/>
                <a:gridCol w="1173639"/>
                <a:gridCol w="1345253"/>
                <a:gridCol w="939898"/>
              </a:tblGrid>
              <a:tr h="730000">
                <a:tc>
                  <a:txBody>
                    <a:bodyPr/>
                    <a:lstStyle/>
                    <a:p>
                      <a:pPr algn="ctr"/>
                      <a:r>
                        <a:rPr lang="et-EE" sz="1200" dirty="0" err="1" smtClean="0"/>
                        <a:t>Group</a:t>
                      </a:r>
                      <a:r>
                        <a:rPr lang="et-EE" sz="1200" dirty="0" smtClean="0"/>
                        <a:t> of </a:t>
                      </a:r>
                      <a:r>
                        <a:rPr lang="et-EE" sz="1200" dirty="0" err="1" smtClean="0"/>
                        <a:t>methods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dirty="0" err="1" smtClean="0"/>
                        <a:t>Use</a:t>
                      </a:r>
                      <a:r>
                        <a:rPr lang="et-EE" sz="1200" dirty="0" smtClean="0"/>
                        <a:t> of </a:t>
                      </a:r>
                      <a:r>
                        <a:rPr lang="et-EE" sz="1200" dirty="0" err="1" smtClean="0"/>
                        <a:t>corpus</a:t>
                      </a:r>
                      <a:r>
                        <a:rPr lang="et-EE" sz="1200" dirty="0" smtClean="0"/>
                        <a:t> </a:t>
                      </a:r>
                      <a:r>
                        <a:rPr lang="et-EE" sz="1200" dirty="0" err="1" smtClean="0"/>
                        <a:t>data</a:t>
                      </a:r>
                      <a:r>
                        <a:rPr lang="et-EE" sz="1200" dirty="0" smtClean="0"/>
                        <a:t>,</a:t>
                      </a:r>
                      <a:r>
                        <a:rPr lang="et-EE" sz="1200" baseline="0" dirty="0" smtClean="0"/>
                        <a:t> </a:t>
                      </a:r>
                      <a:r>
                        <a:rPr lang="et-EE" sz="1200" baseline="0" dirty="0" err="1" smtClean="0"/>
                        <a:t>lexical</a:t>
                      </a:r>
                      <a:r>
                        <a:rPr lang="et-EE" sz="1200" baseline="0" dirty="0" smtClean="0"/>
                        <a:t> </a:t>
                      </a:r>
                      <a:r>
                        <a:rPr lang="et-EE" sz="1200" baseline="0" dirty="0" err="1" smtClean="0"/>
                        <a:t>resources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dirty="0" err="1" smtClean="0"/>
                        <a:t>Use</a:t>
                      </a:r>
                      <a:r>
                        <a:rPr lang="et-EE" sz="1200" dirty="0" smtClean="0"/>
                        <a:t> </a:t>
                      </a:r>
                      <a:r>
                        <a:rPr lang="et-EE" sz="1200" dirty="0" err="1" smtClean="0"/>
                        <a:t>the</a:t>
                      </a:r>
                      <a:r>
                        <a:rPr lang="et-EE" sz="1200" dirty="0" smtClean="0"/>
                        <a:t> </a:t>
                      </a:r>
                      <a:r>
                        <a:rPr lang="et-EE" sz="1200" dirty="0" err="1" smtClean="0"/>
                        <a:t>contents</a:t>
                      </a:r>
                      <a:r>
                        <a:rPr lang="et-EE" sz="1200" dirty="0" smtClean="0"/>
                        <a:t> of</a:t>
                      </a:r>
                      <a:r>
                        <a:rPr lang="et-EE" sz="1200" baseline="0" dirty="0" smtClean="0"/>
                        <a:t> a </a:t>
                      </a:r>
                      <a:r>
                        <a:rPr lang="et-EE" sz="1200" baseline="0" dirty="0" err="1" smtClean="0"/>
                        <a:t>synset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>
                          <a:solidFill>
                            <a:sysClr val="windowText" lastClr="000000"/>
                          </a:solidFill>
                        </a:rPr>
                        <a:t>Popularity</a:t>
                      </a:r>
                      <a:endParaRPr lang="en-GB" sz="12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60435">
                <a:tc>
                  <a:txBody>
                    <a:bodyPr/>
                    <a:lstStyle/>
                    <a:p>
                      <a:r>
                        <a:rPr lang="et-EE" sz="1200" b="0" dirty="0" err="1" smtClean="0">
                          <a:solidFill>
                            <a:schemeClr val="tx1"/>
                          </a:solidFill>
                        </a:rPr>
                        <a:t>Corpus-based</a:t>
                      </a:r>
                      <a:r>
                        <a:rPr lang="et-EE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t-EE" sz="1200" b="0" dirty="0" err="1" smtClean="0">
                          <a:solidFill>
                            <a:schemeClr val="tx1"/>
                          </a:solidFill>
                        </a:rPr>
                        <a:t>meth</a:t>
                      </a:r>
                      <a:r>
                        <a:rPr lang="et-E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b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b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b="0" baseline="0" dirty="0" err="1" smtClean="0">
                          <a:solidFill>
                            <a:schemeClr val="tx1"/>
                          </a:solidFill>
                        </a:rPr>
                        <a:t>High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966">
                <a:tc>
                  <a:txBody>
                    <a:bodyPr/>
                    <a:lstStyle/>
                    <a:p>
                      <a:r>
                        <a:rPr lang="et-EE" sz="1100" b="1" dirty="0" err="1" smtClean="0">
                          <a:solidFill>
                            <a:srgbClr val="FF0000"/>
                          </a:solidFill>
                        </a:rPr>
                        <a:t>Rule-based</a:t>
                      </a:r>
                      <a:r>
                        <a:rPr lang="et-EE" sz="11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t-EE" sz="1100" b="1" baseline="0" dirty="0" err="1" smtClean="0">
                          <a:solidFill>
                            <a:srgbClr val="FF0000"/>
                          </a:solidFill>
                        </a:rPr>
                        <a:t>meth</a:t>
                      </a:r>
                      <a:r>
                        <a:rPr lang="et-EE" sz="1100" b="1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b="1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b="1" dirty="0" err="1" smtClean="0">
                          <a:solidFill>
                            <a:srgbClr val="FF0000"/>
                          </a:solidFill>
                        </a:rPr>
                        <a:t>Medium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4076">
                <a:tc>
                  <a:txBody>
                    <a:bodyPr/>
                    <a:lstStyle/>
                    <a:p>
                      <a:r>
                        <a:rPr lang="et-EE" sz="1100" dirty="0" err="1" smtClean="0"/>
                        <a:t>Graph-based</a:t>
                      </a:r>
                      <a:r>
                        <a:rPr lang="et-EE" sz="1100" dirty="0" smtClean="0"/>
                        <a:t> </a:t>
                      </a:r>
                      <a:r>
                        <a:rPr lang="et-EE" sz="1100" dirty="0" err="1" smtClean="0"/>
                        <a:t>meth</a:t>
                      </a:r>
                      <a:r>
                        <a:rPr lang="et-EE" sz="1100" dirty="0" smtClean="0"/>
                        <a:t>.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dirty="0" smtClean="0"/>
                        <a:t>–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dirty="0" smtClean="0"/>
                        <a:t>–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dirty="0" err="1" smtClean="0"/>
                        <a:t>Low</a:t>
                      </a:r>
                      <a:r>
                        <a:rPr lang="et-EE" sz="1100" dirty="0" smtClean="0"/>
                        <a:t> (</a:t>
                      </a:r>
                      <a:r>
                        <a:rPr lang="et-EE" sz="1100" dirty="0" err="1" smtClean="0"/>
                        <a:t>yet</a:t>
                      </a:r>
                      <a:r>
                        <a:rPr lang="et-EE" sz="1100" dirty="0" smtClean="0"/>
                        <a:t>!)</a:t>
                      </a:r>
                      <a:endParaRPr lang="en-US" sz="1100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05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The</a:t>
            </a:r>
            <a:r>
              <a:rPr lang="et-EE" b="1" dirty="0" smtClean="0"/>
              <a:t> </a:t>
            </a:r>
            <a:r>
              <a:rPr lang="et-EE" b="1" dirty="0" err="1" smtClean="0"/>
              <a:t>advantages</a:t>
            </a:r>
            <a:r>
              <a:rPr lang="et-EE" b="1" dirty="0" smtClean="0"/>
              <a:t> of </a:t>
            </a:r>
            <a:r>
              <a:rPr lang="et-EE" b="1" dirty="0" err="1" smtClean="0"/>
              <a:t>graph-based</a:t>
            </a:r>
            <a:r>
              <a:rPr lang="et-EE" b="1" dirty="0" smtClean="0"/>
              <a:t> </a:t>
            </a:r>
            <a:r>
              <a:rPr lang="et-EE" b="1" dirty="0" err="1" smtClean="0"/>
              <a:t>methods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•"/>
            </a:pPr>
            <a:r>
              <a:rPr lang="et-EE" sz="2800" dirty="0" smtClean="0"/>
              <a:t> </a:t>
            </a:r>
            <a:r>
              <a:rPr lang="en-US" sz="2800" dirty="0" smtClean="0"/>
              <a:t>Test </a:t>
            </a:r>
            <a:r>
              <a:rPr lang="en-US" sz="2800" dirty="0"/>
              <a:t>patterns are applicable to wordnets in every </a:t>
            </a:r>
            <a:r>
              <a:rPr lang="en-US" sz="2800" dirty="0" smtClean="0"/>
              <a:t>language</a:t>
            </a:r>
            <a:endParaRPr lang="et-EE" sz="2800" dirty="0" smtClean="0"/>
          </a:p>
          <a:p>
            <a:pPr>
              <a:buFont typeface="Calibri" panose="020F0502020204030204" pitchFamily="34" charset="0"/>
              <a:buChar char="•"/>
            </a:pPr>
            <a:r>
              <a:rPr lang="et-EE" sz="2800" dirty="0" smtClean="0"/>
              <a:t> </a:t>
            </a:r>
            <a:r>
              <a:rPr lang="en-US" sz="2800" dirty="0" smtClean="0"/>
              <a:t>Test </a:t>
            </a:r>
            <a:r>
              <a:rPr lang="en-US" sz="2800" dirty="0"/>
              <a:t>patterns highlight substructures that refer to possible errors and </a:t>
            </a:r>
            <a:r>
              <a:rPr lang="en-US" sz="2800" dirty="0" smtClean="0"/>
              <a:t>they</a:t>
            </a:r>
            <a:r>
              <a:rPr lang="et-EE" sz="2800" dirty="0" smtClean="0"/>
              <a:t> </a:t>
            </a:r>
            <a:r>
              <a:rPr lang="en-US" sz="2800" dirty="0" smtClean="0"/>
              <a:t>simplify </a:t>
            </a:r>
            <a:r>
              <a:rPr lang="en-US" sz="2800" dirty="0"/>
              <a:t>the work of the </a:t>
            </a:r>
            <a:r>
              <a:rPr lang="en-US" sz="2800" dirty="0" smtClean="0"/>
              <a:t>e</a:t>
            </a:r>
            <a:r>
              <a:rPr lang="et-EE" sz="2800" dirty="0" err="1" smtClean="0"/>
              <a:t>xpert</a:t>
            </a:r>
            <a:r>
              <a:rPr lang="et-EE" sz="2800" dirty="0" smtClean="0"/>
              <a:t> </a:t>
            </a:r>
            <a:r>
              <a:rPr lang="et-EE" sz="2800" dirty="0" err="1" smtClean="0"/>
              <a:t>lexicographer</a:t>
            </a:r>
            <a:r>
              <a:rPr lang="et-EE" sz="2800" dirty="0" smtClean="0"/>
              <a:t> </a:t>
            </a:r>
            <a:r>
              <a:rPr lang="en-US" sz="2800" dirty="0"/>
              <a:t>(Lohk et al., 2012a), (Lohk et al., 2012b), (Lohk et al., 2014b)</a:t>
            </a:r>
            <a:endParaRPr lang="et-EE" sz="2800" dirty="0" smtClean="0"/>
          </a:p>
          <a:p>
            <a:pPr>
              <a:buFont typeface="Calibri" panose="020F0502020204030204" pitchFamily="34" charset="0"/>
              <a:buChar char="•"/>
            </a:pPr>
            <a:r>
              <a:rPr lang="et-EE" sz="2800" dirty="0" smtClean="0"/>
              <a:t> </a:t>
            </a:r>
            <a:r>
              <a:rPr lang="en-US" sz="2800" dirty="0" smtClean="0"/>
              <a:t>Using </a:t>
            </a:r>
            <a:r>
              <a:rPr lang="en-US" sz="2800" dirty="0"/>
              <a:t>a test is always quicker than “</a:t>
            </a:r>
            <a:r>
              <a:rPr lang="en-US" sz="2800" i="1" dirty="0"/>
              <a:t>[doing] a full revision in </a:t>
            </a:r>
            <a:r>
              <a:rPr lang="en-US" sz="2800" i="1" dirty="0" smtClean="0"/>
              <a:t>top-down or</a:t>
            </a:r>
            <a:r>
              <a:rPr lang="et-EE" sz="2800" i="1" dirty="0" smtClean="0"/>
              <a:t> </a:t>
            </a:r>
            <a:r>
              <a:rPr lang="en-US" sz="2800" i="1" dirty="0" smtClean="0"/>
              <a:t>alphabetical </a:t>
            </a:r>
            <a:r>
              <a:rPr lang="en-US" sz="2800" i="1" dirty="0"/>
              <a:t>order</a:t>
            </a:r>
            <a:r>
              <a:rPr lang="en-US" sz="2800" i="1" dirty="0" smtClean="0"/>
              <a:t>”</a:t>
            </a:r>
            <a:r>
              <a:rPr lang="et-EE" sz="2800" i="1" dirty="0" smtClean="0"/>
              <a:t> </a:t>
            </a:r>
            <a:r>
              <a:rPr lang="en-US" sz="2800" dirty="0"/>
              <a:t>(Čapek, 2012).</a:t>
            </a:r>
          </a:p>
        </p:txBody>
      </p:sp>
    </p:spTree>
    <p:extLst>
      <p:ext uri="{BB962C8B-B14F-4D97-AF65-F5344CB8AC3E}">
        <p14:creationId xmlns:p14="http://schemas.microsoft.com/office/powerpoint/2010/main" val="352097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Graph-based</a:t>
            </a:r>
            <a:r>
              <a:rPr lang="et-EE" b="1" dirty="0" smtClean="0"/>
              <a:t> </a:t>
            </a:r>
            <a:r>
              <a:rPr lang="et-EE" b="1" dirty="0" err="1" smtClean="0"/>
              <a:t>methods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These methods are purely formal and do not take into account the semantics among word forms. Specific substructures of a </a:t>
            </a:r>
            <a:r>
              <a:rPr lang="en-US" sz="2800" dirty="0" err="1"/>
              <a:t>wordnet’s</a:t>
            </a:r>
            <a:r>
              <a:rPr lang="en-US" sz="2800" dirty="0"/>
              <a:t> hierarchies are checked and validated. </a:t>
            </a:r>
            <a:endParaRPr lang="et-EE" sz="2800" dirty="0" smtClean="0"/>
          </a:p>
          <a:p>
            <a:pPr marL="0" indent="0">
              <a:buNone/>
            </a:pPr>
            <a:r>
              <a:rPr lang="en-US" sz="2800" dirty="0"/>
              <a:t>Target substructures include: </a:t>
            </a:r>
            <a:endParaRPr lang="et-EE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 smtClean="0"/>
              <a:t>Cycles </a:t>
            </a:r>
            <a:r>
              <a:rPr lang="en-US" sz="2400" dirty="0"/>
              <a:t>(</a:t>
            </a:r>
            <a:r>
              <a:rPr lang="en-US" sz="2400" dirty="0" err="1"/>
              <a:t>Šmrz</a:t>
            </a:r>
            <a:r>
              <a:rPr lang="en-US" sz="2400" dirty="0"/>
              <a:t>, 2004), (</a:t>
            </a:r>
            <a:r>
              <a:rPr lang="en-US" sz="2400" dirty="0" err="1"/>
              <a:t>Kubis</a:t>
            </a:r>
            <a:r>
              <a:rPr lang="en-US" sz="2400" dirty="0"/>
              <a:t>, 2012)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 smtClean="0"/>
              <a:t>Shortcuts </a:t>
            </a:r>
            <a:r>
              <a:rPr lang="en-US" sz="2400" dirty="0"/>
              <a:t>(Fischer, 1997)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 smtClean="0"/>
              <a:t>Rings </a:t>
            </a:r>
            <a:r>
              <a:rPr lang="en-US" sz="2400" dirty="0"/>
              <a:t>(Liu et al., 2004; Richens, 2008)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 smtClean="0"/>
              <a:t>Dangling </a:t>
            </a:r>
            <a:r>
              <a:rPr lang="en-US" sz="2400" dirty="0"/>
              <a:t>uplinks (</a:t>
            </a:r>
            <a:r>
              <a:rPr lang="en-US" sz="2400" dirty="0" err="1"/>
              <a:t>Koeva</a:t>
            </a:r>
            <a:r>
              <a:rPr lang="en-US" sz="2400" dirty="0"/>
              <a:t> et al., 2004; </a:t>
            </a:r>
            <a:r>
              <a:rPr lang="en-US" sz="2400" dirty="0" err="1"/>
              <a:t>Šmrz</a:t>
            </a:r>
            <a:r>
              <a:rPr lang="en-US" sz="2400" dirty="0"/>
              <a:t>, 2004)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t-EE" sz="2400" dirty="0" smtClean="0"/>
              <a:t> </a:t>
            </a:r>
            <a:r>
              <a:rPr lang="en-US" sz="2400" dirty="0" smtClean="0"/>
              <a:t>Orphan </a:t>
            </a:r>
            <a:r>
              <a:rPr lang="en-US" sz="2400" dirty="0"/>
              <a:t>nodes (null graphs) (</a:t>
            </a:r>
            <a:r>
              <a:rPr lang="en-US" sz="2400" dirty="0" err="1"/>
              <a:t>Čapek</a:t>
            </a:r>
            <a:r>
              <a:rPr lang="en-US" sz="2400" dirty="0"/>
              <a:t>, 2012)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248400" y="2952750"/>
            <a:ext cx="4905375" cy="176212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5494" y="3254375"/>
            <a:ext cx="662017" cy="9080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4159" y="3254375"/>
            <a:ext cx="638794" cy="920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18" y="3171825"/>
            <a:ext cx="482363" cy="1079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09559" y="3054350"/>
            <a:ext cx="2069082" cy="12065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296025" y="4248150"/>
            <a:ext cx="81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b="1" dirty="0" err="1" smtClean="0">
                <a:solidFill>
                  <a:srgbClr val="FF0000"/>
                </a:solidFill>
              </a:rPr>
              <a:t>Cycle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19924" y="4257675"/>
            <a:ext cx="111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b="1" dirty="0" err="1" smtClean="0">
                <a:solidFill>
                  <a:srgbClr val="FF0000"/>
                </a:solidFill>
              </a:rPr>
              <a:t>Shortcut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05749" y="4257675"/>
            <a:ext cx="111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b="1" dirty="0" smtClean="0">
                <a:solidFill>
                  <a:srgbClr val="FF0000"/>
                </a:solidFill>
              </a:rPr>
              <a:t>Ring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91598" y="4257675"/>
            <a:ext cx="210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b="1" dirty="0" err="1" smtClean="0">
                <a:solidFill>
                  <a:srgbClr val="FF0000"/>
                </a:solidFill>
              </a:rPr>
              <a:t>Dangling</a:t>
            </a:r>
            <a:r>
              <a:rPr lang="et-EE" b="1" dirty="0" smtClean="0">
                <a:solidFill>
                  <a:srgbClr val="FF0000"/>
                </a:solidFill>
              </a:rPr>
              <a:t> </a:t>
            </a:r>
            <a:r>
              <a:rPr lang="et-EE" b="1" dirty="0" err="1" smtClean="0">
                <a:solidFill>
                  <a:srgbClr val="FF0000"/>
                </a:solidFill>
              </a:rPr>
              <a:t>uplink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8023177"/>
              </p:ext>
            </p:extLst>
          </p:nvPr>
        </p:nvGraphicFramePr>
        <p:xfrm>
          <a:off x="6845643" y="140042"/>
          <a:ext cx="4975657" cy="156747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16867"/>
                <a:gridCol w="1173639"/>
                <a:gridCol w="1345253"/>
                <a:gridCol w="939898"/>
              </a:tblGrid>
              <a:tr h="730000">
                <a:tc>
                  <a:txBody>
                    <a:bodyPr/>
                    <a:lstStyle/>
                    <a:p>
                      <a:pPr algn="ctr"/>
                      <a:r>
                        <a:rPr lang="et-EE" sz="1200" dirty="0" err="1" smtClean="0"/>
                        <a:t>Group</a:t>
                      </a:r>
                      <a:r>
                        <a:rPr lang="et-EE" sz="1200" dirty="0" smtClean="0"/>
                        <a:t> of </a:t>
                      </a:r>
                      <a:r>
                        <a:rPr lang="et-EE" sz="1200" dirty="0" err="1" smtClean="0"/>
                        <a:t>methods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dirty="0" err="1" smtClean="0"/>
                        <a:t>Use</a:t>
                      </a:r>
                      <a:r>
                        <a:rPr lang="et-EE" sz="1200" dirty="0" smtClean="0"/>
                        <a:t> of </a:t>
                      </a:r>
                      <a:r>
                        <a:rPr lang="et-EE" sz="1200" dirty="0" err="1" smtClean="0"/>
                        <a:t>corpus</a:t>
                      </a:r>
                      <a:r>
                        <a:rPr lang="et-EE" sz="1200" dirty="0" smtClean="0"/>
                        <a:t> </a:t>
                      </a:r>
                      <a:r>
                        <a:rPr lang="et-EE" sz="1200" dirty="0" err="1" smtClean="0"/>
                        <a:t>data</a:t>
                      </a:r>
                      <a:r>
                        <a:rPr lang="et-EE" sz="1200" dirty="0" smtClean="0"/>
                        <a:t>,</a:t>
                      </a:r>
                      <a:r>
                        <a:rPr lang="et-EE" sz="1200" baseline="0" dirty="0" smtClean="0"/>
                        <a:t> </a:t>
                      </a:r>
                      <a:r>
                        <a:rPr lang="et-EE" sz="1200" baseline="0" dirty="0" err="1" smtClean="0"/>
                        <a:t>lexical</a:t>
                      </a:r>
                      <a:r>
                        <a:rPr lang="et-EE" sz="1200" baseline="0" dirty="0" smtClean="0"/>
                        <a:t> </a:t>
                      </a:r>
                      <a:r>
                        <a:rPr lang="et-EE" sz="1200" baseline="0" dirty="0" err="1" smtClean="0"/>
                        <a:t>resources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dirty="0" err="1" smtClean="0"/>
                        <a:t>Use</a:t>
                      </a:r>
                      <a:r>
                        <a:rPr lang="et-EE" sz="1200" dirty="0" smtClean="0"/>
                        <a:t> </a:t>
                      </a:r>
                      <a:r>
                        <a:rPr lang="et-EE" sz="1200" dirty="0" err="1" smtClean="0"/>
                        <a:t>the</a:t>
                      </a:r>
                      <a:r>
                        <a:rPr lang="et-EE" sz="1200" dirty="0" smtClean="0"/>
                        <a:t> </a:t>
                      </a:r>
                      <a:r>
                        <a:rPr lang="et-EE" sz="1200" dirty="0" err="1" smtClean="0"/>
                        <a:t>contents</a:t>
                      </a:r>
                      <a:r>
                        <a:rPr lang="et-EE" sz="1200" dirty="0" smtClean="0"/>
                        <a:t> of</a:t>
                      </a:r>
                      <a:r>
                        <a:rPr lang="et-EE" sz="1200" baseline="0" dirty="0" smtClean="0"/>
                        <a:t> a </a:t>
                      </a:r>
                      <a:r>
                        <a:rPr lang="et-EE" sz="1200" baseline="0" dirty="0" err="1" smtClean="0"/>
                        <a:t>synset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>
                          <a:solidFill>
                            <a:sysClr val="windowText" lastClr="000000"/>
                          </a:solidFill>
                        </a:rPr>
                        <a:t>Popularity</a:t>
                      </a:r>
                      <a:endParaRPr lang="en-GB" sz="12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60435">
                <a:tc>
                  <a:txBody>
                    <a:bodyPr/>
                    <a:lstStyle/>
                    <a:p>
                      <a:r>
                        <a:rPr lang="et-EE" sz="1200" b="0" dirty="0" err="1" smtClean="0">
                          <a:solidFill>
                            <a:schemeClr val="tx1"/>
                          </a:solidFill>
                        </a:rPr>
                        <a:t>Corpus-based</a:t>
                      </a:r>
                      <a:r>
                        <a:rPr lang="et-EE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t-EE" sz="1200" b="0" dirty="0" err="1" smtClean="0">
                          <a:solidFill>
                            <a:schemeClr val="tx1"/>
                          </a:solidFill>
                        </a:rPr>
                        <a:t>meth</a:t>
                      </a:r>
                      <a:r>
                        <a:rPr lang="et-E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b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b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200" b="0" baseline="0" dirty="0" err="1" smtClean="0">
                          <a:solidFill>
                            <a:schemeClr val="tx1"/>
                          </a:solidFill>
                        </a:rPr>
                        <a:t>High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966">
                <a:tc>
                  <a:txBody>
                    <a:bodyPr/>
                    <a:lstStyle/>
                    <a:p>
                      <a:r>
                        <a:rPr lang="et-EE" sz="1100" b="0" dirty="0" err="1" smtClean="0">
                          <a:solidFill>
                            <a:schemeClr val="tx1"/>
                          </a:solidFill>
                        </a:rPr>
                        <a:t>Rule-based</a:t>
                      </a:r>
                      <a:r>
                        <a:rPr lang="et-EE" sz="11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t-EE" sz="1100" b="0" baseline="0" dirty="0" err="1" smtClean="0">
                          <a:solidFill>
                            <a:schemeClr val="tx1"/>
                          </a:solidFill>
                        </a:rPr>
                        <a:t>meth</a:t>
                      </a:r>
                      <a:r>
                        <a:rPr lang="et-EE" sz="1100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b="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b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b="0" dirty="0" err="1" smtClean="0">
                          <a:solidFill>
                            <a:schemeClr val="tx1"/>
                          </a:solidFill>
                        </a:rPr>
                        <a:t>Medium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076">
                <a:tc>
                  <a:txBody>
                    <a:bodyPr/>
                    <a:lstStyle/>
                    <a:p>
                      <a:r>
                        <a:rPr lang="et-EE" sz="1100" b="1" dirty="0" err="1" smtClean="0">
                          <a:solidFill>
                            <a:srgbClr val="FF0000"/>
                          </a:solidFill>
                        </a:rPr>
                        <a:t>Graph-based</a:t>
                      </a:r>
                      <a:r>
                        <a:rPr lang="et-EE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t-EE" sz="1100" b="1" dirty="0" err="1" smtClean="0">
                          <a:solidFill>
                            <a:srgbClr val="FF0000"/>
                          </a:solidFill>
                        </a:rPr>
                        <a:t>meth</a:t>
                      </a:r>
                      <a:r>
                        <a:rPr lang="et-EE" sz="11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b="1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b="1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100" b="1" dirty="0" err="1" smtClean="0">
                          <a:solidFill>
                            <a:srgbClr val="FF0000"/>
                          </a:solidFill>
                        </a:rPr>
                        <a:t>Low</a:t>
                      </a:r>
                      <a:r>
                        <a:rPr lang="et-EE" sz="1100" b="1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t-EE" sz="1100" b="1" dirty="0" err="1" smtClean="0">
                          <a:solidFill>
                            <a:srgbClr val="FF0000"/>
                          </a:solidFill>
                        </a:rPr>
                        <a:t>yet</a:t>
                      </a:r>
                      <a:r>
                        <a:rPr lang="et-EE" sz="1100" b="1" dirty="0" smtClean="0">
                          <a:solidFill>
                            <a:srgbClr val="FF0000"/>
                          </a:solidFill>
                        </a:rPr>
                        <a:t>!)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918" y="1717675"/>
            <a:ext cx="7279887" cy="32003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b="1" dirty="0" smtClean="0"/>
              <a:t>An artificial hierarchy</a:t>
            </a:r>
            <a:r>
              <a:rPr lang="et-EE" sz="4200" b="1" dirty="0" smtClean="0"/>
              <a:t> and </a:t>
            </a:r>
            <a:r>
              <a:rPr lang="en-US" sz="4200" b="1" i="1" dirty="0" smtClean="0">
                <a:solidFill>
                  <a:srgbClr val="FF0000"/>
                </a:solidFill>
              </a:rPr>
              <a:t>specific substructures </a:t>
            </a:r>
            <a:endParaRPr lang="en-US" sz="42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13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t-EE" dirty="0"/>
          </a:p>
        </p:txBody>
      </p:sp>
      <p:sp>
        <p:nvSpPr>
          <p:cNvPr id="5" name="Oval 4"/>
          <p:cNvSpPr/>
          <p:nvPr/>
        </p:nvSpPr>
        <p:spPr>
          <a:xfrm>
            <a:off x="1607525" y="5515736"/>
            <a:ext cx="230736" cy="23928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1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46805" y="5464460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Short cut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496149" y="5515736"/>
            <a:ext cx="230736" cy="239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735429" y="5464460"/>
            <a:ext cx="274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Heart-shaped substructure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820464" y="5515736"/>
            <a:ext cx="230736" cy="23928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3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59744" y="5464460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>
                <a:solidFill>
                  <a:srgbClr val="7030A0"/>
                </a:solidFill>
              </a:rPr>
              <a:t>Ring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607525" y="5934480"/>
            <a:ext cx="230736" cy="239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4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846805" y="5883204"/>
            <a:ext cx="1491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Closed subset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496149" y="5934480"/>
            <a:ext cx="230736" cy="239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5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735429" y="5883204"/>
            <a:ext cx="192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Dense component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820464" y="5934480"/>
            <a:ext cx="230736" cy="239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6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059744" y="5883204"/>
            <a:ext cx="175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Connected roots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8917305" y="5517515"/>
            <a:ext cx="0" cy="64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063804" y="5673832"/>
            <a:ext cx="1819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+ 4 </a:t>
            </a:r>
            <a:r>
              <a:rPr lang="en-GB" b="1" dirty="0" smtClean="0"/>
              <a:t>substructures</a:t>
            </a:r>
            <a:endParaRPr lang="en-GB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518285" y="5387975"/>
            <a:ext cx="93192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100478" y="2848640"/>
            <a:ext cx="204841" cy="21306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1</a:t>
            </a:r>
            <a:endParaRPr lang="en-US" b="1" dirty="0"/>
          </a:p>
        </p:txBody>
      </p:sp>
      <p:sp>
        <p:nvSpPr>
          <p:cNvPr id="18" name="Oval 17"/>
          <p:cNvSpPr/>
          <p:nvPr/>
        </p:nvSpPr>
        <p:spPr>
          <a:xfrm>
            <a:off x="4455819" y="3192420"/>
            <a:ext cx="204841" cy="2130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2</a:t>
            </a:r>
            <a:endParaRPr lang="en-US" b="1" dirty="0"/>
          </a:p>
        </p:txBody>
      </p:sp>
      <p:sp>
        <p:nvSpPr>
          <p:cNvPr id="19" name="Oval 18"/>
          <p:cNvSpPr/>
          <p:nvPr/>
        </p:nvSpPr>
        <p:spPr>
          <a:xfrm>
            <a:off x="5966148" y="4468022"/>
            <a:ext cx="204841" cy="21306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3</a:t>
            </a:r>
            <a:endParaRPr lang="en-US" b="1" dirty="0"/>
          </a:p>
        </p:txBody>
      </p:sp>
      <p:sp>
        <p:nvSpPr>
          <p:cNvPr id="20" name="Oval 19"/>
          <p:cNvSpPr/>
          <p:nvPr/>
        </p:nvSpPr>
        <p:spPr>
          <a:xfrm>
            <a:off x="6513337" y="2832491"/>
            <a:ext cx="204841" cy="2130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4</a:t>
            </a:r>
            <a:endParaRPr lang="en-US" b="1" dirty="0"/>
          </a:p>
        </p:txBody>
      </p:sp>
      <p:sp>
        <p:nvSpPr>
          <p:cNvPr id="21" name="Oval 20"/>
          <p:cNvSpPr/>
          <p:nvPr/>
        </p:nvSpPr>
        <p:spPr>
          <a:xfrm>
            <a:off x="8095299" y="3721342"/>
            <a:ext cx="204841" cy="2130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5</a:t>
            </a:r>
            <a:endParaRPr lang="en-US" b="1" dirty="0"/>
          </a:p>
        </p:txBody>
      </p:sp>
      <p:sp>
        <p:nvSpPr>
          <p:cNvPr id="22" name="Oval 21"/>
          <p:cNvSpPr/>
          <p:nvPr/>
        </p:nvSpPr>
        <p:spPr>
          <a:xfrm>
            <a:off x="7968538" y="2208260"/>
            <a:ext cx="204841" cy="2130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6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503905" y="5006904"/>
            <a:ext cx="369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Specific substructures </a:t>
            </a:r>
            <a:r>
              <a:rPr lang="et-EE" b="1" i="1" dirty="0" smtClean="0"/>
              <a:t>= </a:t>
            </a:r>
            <a:r>
              <a:rPr lang="en-US" b="1" i="1" dirty="0" smtClean="0"/>
              <a:t>test patterns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291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Dense</a:t>
            </a:r>
            <a:r>
              <a:rPr lang="et-EE" b="1" dirty="0" smtClean="0"/>
              <a:t> </a:t>
            </a:r>
            <a:r>
              <a:rPr lang="et-EE" b="1" dirty="0" err="1" smtClean="0"/>
              <a:t>component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139927"/>
              </p:ext>
            </p:extLst>
          </p:nvPr>
        </p:nvGraphicFramePr>
        <p:xfrm>
          <a:off x="3871784" y="1886466"/>
          <a:ext cx="4003589" cy="4388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Visio" r:id="rId4" imgW="4010123" imgH="4391010" progId="Visio.Drawing.15">
                  <p:embed/>
                </p:oleObj>
              </mc:Choice>
              <mc:Fallback>
                <p:oleObj name="Visio" r:id="rId4" imgW="4010123" imgH="439101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784" y="1886466"/>
                        <a:ext cx="4003589" cy="4388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44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8983</TotalTime>
  <Words>859</Words>
  <Application>Microsoft Office PowerPoint</Application>
  <PresentationFormat>Widescreen</PresentationFormat>
  <Paragraphs>221</Paragraphs>
  <Slides>13</Slides>
  <Notes>5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Calibri</vt:lpstr>
      <vt:lpstr>Calibri Light</vt:lpstr>
      <vt:lpstr>Iskoola Pota</vt:lpstr>
      <vt:lpstr>Tahoma</vt:lpstr>
      <vt:lpstr>Times New Roman</vt:lpstr>
      <vt:lpstr>Wingdings</vt:lpstr>
      <vt:lpstr>Retrospect</vt:lpstr>
      <vt:lpstr>Visio</vt:lpstr>
      <vt:lpstr>TUNING HIERARCHIES IN  PRINCETON WORDNET</vt:lpstr>
      <vt:lpstr>Outline</vt:lpstr>
      <vt:lpstr>What kind of methods different developers have used?</vt:lpstr>
      <vt:lpstr>Corpus-based methods</vt:lpstr>
      <vt:lpstr>Rule-based methods</vt:lpstr>
      <vt:lpstr>The advantages of graph-based methods</vt:lpstr>
      <vt:lpstr>Graph-based methods</vt:lpstr>
      <vt:lpstr>An artificial hierarchy and specific substructures </vt:lpstr>
      <vt:lpstr>Dense component</vt:lpstr>
      <vt:lpstr>Heart-shaped substructure</vt:lpstr>
      <vt:lpstr>„Compound“ pattern</vt:lpstr>
      <vt:lpstr>Connected roots</vt:lpstr>
      <vt:lpstr>Wordnets in comparison</vt:lpstr>
    </vt:vector>
  </TitlesOfParts>
  <Company>Tallinn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Tuning Hierarchies in Princeton WordNet</dc:title>
  <dc:creator>Ahti Lohk</dc:creator>
  <cp:lastModifiedBy>Ahti Lohk</cp:lastModifiedBy>
  <cp:revision>37</cp:revision>
  <dcterms:created xsi:type="dcterms:W3CDTF">2016-01-15T10:33:52Z</dcterms:created>
  <dcterms:modified xsi:type="dcterms:W3CDTF">2016-02-04T12:16:43Z</dcterms:modified>
</cp:coreProperties>
</file>